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D7D200"/>
    <a:srgbClr val="737000"/>
    <a:srgbClr val="3A3A3A"/>
    <a:srgbClr val="000000"/>
    <a:srgbClr val="0076C1"/>
    <a:srgbClr val="FFFFFF"/>
    <a:srgbClr val="00FDFF"/>
    <a:srgbClr val="586B83"/>
    <a:srgbClr val="687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37" autoAdjust="0"/>
    <p:restoredTop sz="95320" autoAdjust="0"/>
  </p:normalViewPr>
  <p:slideViewPr>
    <p:cSldViewPr snapToGrid="0">
      <p:cViewPr varScale="1">
        <p:scale>
          <a:sx n="105" d="100"/>
          <a:sy n="105" d="100"/>
        </p:scale>
        <p:origin x="3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12T12:41:36.113" idx="2">
    <p:pos x="4348" y="2547"/>
    <p:text>sample</p:text>
    <p:extLst>
      <p:ext uri="{C676402C-5697-4E1C-873F-D02D1690AC5C}">
        <p15:threadingInfo xmlns:p15="http://schemas.microsoft.com/office/powerpoint/2012/main" timeZoneBias="-540"/>
      </p:ext>
    </p:extLst>
  </p:cm>
  <p:cm authorId="1" dt="2025-05-12T12:42:19.453" idx="3">
    <p:pos x="4764" y="0"/>
    <p:text>Please replace the background so that it reflects the characteristics of your session.</p:text>
    <p:extLst>
      <p:ext uri="{C676402C-5697-4E1C-873F-D02D1690AC5C}">
        <p15:threadingInfo xmlns:p15="http://schemas.microsoft.com/office/powerpoint/2012/main" timeZoneBias="-540"/>
      </p:ext>
    </p:extLst>
  </p:cm>
  <p:cm authorId="1" dt="2025-05-12T12:43:19.374" idx="4">
    <p:pos x="3290" y="472"/>
    <p:text>Please update the session number, title, venue, and time to accurately reflect the details of your session.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90AF7-928C-4B5C-AECF-C0F8B6F27D8F}" type="datetimeFigureOut">
              <a:rPr lang="ko-KR" altLang="en-US" smtClean="0"/>
              <a:t>2025-07-23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5F421-477E-4700-9076-E8E5DF7F7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8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9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4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82000"/>
                  </a:schemeClr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82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82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1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9E8838-8054-EA4B-B930-4EB2190CE63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0A225C-CF8C-2445-B5E7-E65439F3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560A-4282-424D-0F3A-9BF7D1C62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CB8006E1-0CAD-BEE8-6FFE-B85C89D00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"/>
            <a:ext cx="7562850" cy="10938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430AE-592D-68BC-43CC-AB1C5725E999}"/>
              </a:ext>
            </a:extLst>
          </p:cNvPr>
          <p:cNvSpPr txBox="1"/>
          <p:nvPr/>
        </p:nvSpPr>
        <p:spPr>
          <a:xfrm>
            <a:off x="104930" y="54528"/>
            <a:ext cx="736017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 KSBNS</a:t>
            </a:r>
          </a:p>
          <a:p>
            <a:r>
              <a:rPr lang="en-US" altLang="ko-KR" sz="1200" b="1" dirty="0">
                <a:ln w="6600">
                  <a:solidFill>
                    <a:srgbClr val="0076C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6C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Educational Session 01</a:t>
            </a:r>
          </a:p>
          <a:p>
            <a:pPr lvl="0"/>
            <a:r>
              <a:rPr lang="en-US" altLang="ko-KR" sz="1400" b="1" dirty="0">
                <a:ln w="6600">
                  <a:solidFill>
                    <a:srgbClr val="E9713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9713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Title: Optical Techniques in Neuroscience</a:t>
            </a:r>
          </a:p>
          <a:p>
            <a:r>
              <a:rPr lang="en-US" altLang="ko-KR" sz="200" b="1" dirty="0">
                <a:ln w="6600">
                  <a:solidFill>
                    <a:srgbClr val="0076C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6C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Molecular and circuit-level understanding of memory and memory related disorders</a:t>
            </a:r>
          </a:p>
          <a:p>
            <a:r>
              <a:rPr lang="en-US" altLang="ko-KR" sz="1100" b="1" dirty="0">
                <a:ln w="6600">
                  <a:solidFill>
                    <a:srgbClr val="0076C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6C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August 25th (Monday), 10:35-13:00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Room 104-106, Songdo CONVENSIA, Incheon, Korea</a:t>
            </a:r>
          </a:p>
          <a:p>
            <a:endParaRPr lang="en-US" altLang="ko-KR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Registration KSBNS2025.org</a:t>
            </a:r>
            <a:endParaRPr lang="en-US" altLang="ko-KR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FAFDC3E-A938-4217-ACBA-4B7A68E57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89" y="54528"/>
            <a:ext cx="1656328" cy="587729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7FB31F52-95EB-4068-9FF0-1719F54A6417}"/>
              </a:ext>
            </a:extLst>
          </p:cNvPr>
          <p:cNvSpPr/>
          <p:nvPr/>
        </p:nvSpPr>
        <p:spPr>
          <a:xfrm>
            <a:off x="158401" y="1733796"/>
            <a:ext cx="7306700" cy="9061537"/>
          </a:xfrm>
          <a:prstGeom prst="rect">
            <a:avLst/>
          </a:prstGeom>
          <a:solidFill>
            <a:srgbClr val="3A3A3A">
              <a:alpha val="6392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30F115DD-DF30-4177-9125-B5D4447467DE}"/>
              </a:ext>
            </a:extLst>
          </p:cNvPr>
          <p:cNvSpPr/>
          <p:nvPr/>
        </p:nvSpPr>
        <p:spPr>
          <a:xfrm>
            <a:off x="214722" y="3200400"/>
            <a:ext cx="952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Speakers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A060BB2-AAC7-7102-54E4-C9A12AEE6709}"/>
              </a:ext>
            </a:extLst>
          </p:cNvPr>
          <p:cNvSpPr/>
          <p:nvPr/>
        </p:nvSpPr>
        <p:spPr>
          <a:xfrm>
            <a:off x="225011" y="1733796"/>
            <a:ext cx="9916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Organizer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94879E7-4B1F-47B7-9F77-B75549A6BD18}"/>
              </a:ext>
            </a:extLst>
          </p:cNvPr>
          <p:cNvSpPr>
            <a:spLocks noChangeAspect="1"/>
          </p:cNvSpPr>
          <p:nvPr/>
        </p:nvSpPr>
        <p:spPr>
          <a:xfrm>
            <a:off x="205685" y="2103120"/>
            <a:ext cx="821451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Photograph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D492659-56C8-4642-AC95-662C7D4AB75C}"/>
              </a:ext>
            </a:extLst>
          </p:cNvPr>
          <p:cNvSpPr/>
          <p:nvPr/>
        </p:nvSpPr>
        <p:spPr>
          <a:xfrm>
            <a:off x="1375187" y="1733796"/>
            <a:ext cx="5939571" cy="13716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9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Hyeyoung Shin</a:t>
            </a:r>
            <a:endParaRPr lang="en-US" altLang="ko-KR" sz="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br>
              <a:rPr lang="en-US" altLang="ko-KR" sz="400" dirty="0"/>
            </a:br>
            <a:r>
              <a:rPr lang="en-US" altLang="ko-KR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Assistant Professor, School of Biological Sciences, Seoul National University</a:t>
            </a:r>
          </a:p>
          <a:p>
            <a:pPr lvl="0">
              <a:lnSpc>
                <a:spcPct val="114000"/>
              </a:lnSpc>
            </a:pPr>
            <a:endParaRPr lang="en-US" altLang="ko-KR" sz="800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4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arial, sans-serif"/>
              </a:rPr>
              <a:t>Description </a:t>
            </a:r>
          </a:p>
          <a:p>
            <a:pPr lvl="0">
              <a:lnSpc>
                <a:spcPct val="114000"/>
              </a:lnSpc>
            </a:pPr>
            <a:r>
              <a:rPr lang="en-US" altLang="ko-KR" sz="800" dirty="0">
                <a:solidFill>
                  <a:schemeClr val="bg1"/>
                </a:solidFill>
                <a:latin typeface="arial, sans-serif"/>
              </a:rPr>
              <a:t>: In this workshop, we aim to introduce cutting-edge optical methods in neuroscience, including neural manipulation (two-photon holographic optogenetics and patterned stimulation) and recording techniques (miniature endoscopes). This workshop will feature an overview of the techniques and neuroscientific applications from leading investigators (Dr. Hillel </a:t>
            </a:r>
            <a:r>
              <a:rPr lang="en-US" altLang="ko-KR" sz="800" dirty="0" err="1">
                <a:solidFill>
                  <a:schemeClr val="bg1"/>
                </a:solidFill>
                <a:latin typeface="arial, sans-serif"/>
              </a:rPr>
              <a:t>Adesnik</a:t>
            </a:r>
            <a:r>
              <a:rPr lang="en-US" altLang="ko-KR" sz="800" dirty="0">
                <a:solidFill>
                  <a:schemeClr val="bg1"/>
                </a:solidFill>
                <a:latin typeface="arial, sans-serif"/>
              </a:rPr>
              <a:t> and Dr. </a:t>
            </a:r>
            <a:r>
              <a:rPr lang="en-US" altLang="ko-KR" sz="800" dirty="0" err="1">
                <a:solidFill>
                  <a:schemeClr val="bg1"/>
                </a:solidFill>
                <a:latin typeface="arial, sans-serif"/>
              </a:rPr>
              <a:t>Hyungjin</a:t>
            </a:r>
            <a:r>
              <a:rPr lang="en-US" altLang="ko-KR" sz="800" dirty="0">
                <a:solidFill>
                  <a:schemeClr val="bg1"/>
                </a:solidFill>
                <a:latin typeface="arial, sans-serif"/>
              </a:rPr>
              <a:t> Choi), as well as practical hands-on knowledge from expert users of these techniques.</a:t>
            </a:r>
            <a:endParaRPr lang="en-US" altLang="ko-KR" sz="800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075FC7-81D3-D354-970D-5F64D5985157}"/>
              </a:ext>
            </a:extLst>
          </p:cNvPr>
          <p:cNvGrpSpPr/>
          <p:nvPr/>
        </p:nvGrpSpPr>
        <p:grpSpPr>
          <a:xfrm>
            <a:off x="228600" y="3474720"/>
            <a:ext cx="7078742" cy="7315200"/>
            <a:chOff x="228600" y="3566160"/>
            <a:chExt cx="7078742" cy="7315200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729E6B5-1565-478E-AC42-69AF2F8122D6}"/>
                </a:ext>
              </a:extLst>
            </p:cNvPr>
            <p:cNvSpPr/>
            <p:nvPr/>
          </p:nvSpPr>
          <p:spPr>
            <a:xfrm>
              <a:off x="1391311" y="3566160"/>
              <a:ext cx="5701252" cy="1115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en-US" altLang="ko-KR" sz="900" b="1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Hillel </a:t>
              </a:r>
              <a:r>
                <a:rPr lang="en-US" altLang="ko-KR" sz="900" b="1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Adesnik</a:t>
              </a:r>
              <a:r>
                <a:rPr lang="en-US" altLang="ko-KR" sz="900" b="1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br>
                <a:rPr lang="en-US" altLang="ko-KR" sz="400" dirty="0"/>
              </a:br>
              <a:endParaRPr lang="en-US" altLang="ko-KR" sz="400" dirty="0"/>
            </a:p>
            <a:p>
              <a:pPr lvl="0">
                <a:lnSpc>
                  <a:spcPct val="114000"/>
                </a:lnSpc>
              </a:pP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Associate Professor, Department of Neuroscience, University of California, Berkeley</a:t>
              </a:r>
              <a:br>
                <a:rPr lang="en-US" altLang="ko-KR" sz="800" dirty="0"/>
              </a:br>
              <a:r>
                <a:rPr lang="en-US" altLang="ko-KR" sz="7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“Probing neural codes with two-photon holographic optogenetics”</a:t>
              </a:r>
            </a:p>
            <a:p>
              <a:pPr lvl="0">
                <a:lnSpc>
                  <a:spcPct val="114000"/>
                </a:lnSpc>
              </a:pPr>
              <a:endParaRPr lang="en-US" altLang="ko-KR" sz="7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Description : His research aims to understand the logic and syntax of the neural codes of perception. He has pioneered novel high-speed and spatially precise optical approaches to manipulate neural activity at the level of single neurons in the intact brains of awake, behaving animals.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CF8F0A96-F706-42F8-84D8-1DC7D3D619E5}"/>
                </a:ext>
              </a:extLst>
            </p:cNvPr>
            <p:cNvSpPr/>
            <p:nvPr/>
          </p:nvSpPr>
          <p:spPr>
            <a:xfrm>
              <a:off x="1367771" y="4809744"/>
              <a:ext cx="5939571" cy="1010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en-US" altLang="ko-KR" sz="900" b="1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Ilsong</a:t>
              </a:r>
              <a:r>
                <a:rPr lang="en-US" altLang="ko-KR" sz="900" b="1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Choi  </a:t>
              </a:r>
              <a:endParaRPr lang="en-US" altLang="ko-KR" sz="4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br>
                <a:rPr lang="en-US" altLang="ko-KR" sz="400" dirty="0"/>
              </a:b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Postdoc, Dr. Seung-</a:t>
              </a:r>
              <a:r>
                <a:rPr lang="en-US" altLang="ko-KR" sz="800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Hee</a:t>
              </a: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Lee’s Lab, KAIST</a:t>
              </a:r>
            </a:p>
            <a:p>
              <a:pPr lvl="0">
                <a:lnSpc>
                  <a:spcPct val="114000"/>
                </a:lnSpc>
              </a:pP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“Applying two-photon imaging and stimulation in mouse cortex ”</a:t>
              </a:r>
            </a:p>
            <a:p>
              <a:pPr lvl="0">
                <a:lnSpc>
                  <a:spcPct val="114000"/>
                </a:lnSpc>
              </a:pPr>
              <a:endParaRPr lang="en-US" altLang="ko-KR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r>
                <a:rPr lang="en-US" altLang="ko-KR" sz="800">
                  <a:solidFill>
                    <a:schemeClr val="bg1"/>
                  </a:solidFill>
                  <a:latin typeface="arial, sans-serif"/>
                </a:rPr>
                <a:t>Description : </a:t>
              </a: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His research explores the neural mechanisms underlying multisensory decisions, uncovering how locomotion alters sensory dominance and how learning reshapes inhibitory circuits involved in these decisions in behaving mice.</a:t>
              </a:r>
              <a:endParaRPr lang="en-US" altLang="ko-KR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8A5CC3B-5596-ADF9-9BED-D93C63F2458C}"/>
                </a:ext>
              </a:extLst>
            </p:cNvPr>
            <p:cNvSpPr/>
            <p:nvPr/>
          </p:nvSpPr>
          <p:spPr>
            <a:xfrm>
              <a:off x="1354129" y="6053328"/>
              <a:ext cx="5939571" cy="1010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en-US" altLang="ko-KR" sz="900" b="1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YoungJu</a:t>
              </a:r>
              <a:r>
                <a:rPr lang="en-US" altLang="ko-KR" sz="900" b="1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Jo  </a:t>
              </a:r>
              <a:endParaRPr lang="en-US" altLang="ko-KR" sz="4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br>
                <a:rPr lang="en-US" altLang="ko-KR" sz="400" dirty="0"/>
              </a:b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Postdoc, Dr.</a:t>
              </a:r>
              <a:r>
                <a:rPr lang="ko-KR" altLang="en-US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Karl</a:t>
              </a:r>
              <a:r>
                <a:rPr lang="ko-KR" altLang="en-US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800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Deisseroth’s</a:t>
              </a:r>
              <a:r>
                <a:rPr lang="ko-KR" altLang="en-US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Lab,</a:t>
              </a:r>
              <a:r>
                <a:rPr lang="ko-KR" altLang="en-US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Stanford</a:t>
              </a:r>
              <a:r>
                <a:rPr lang="ko-KR" altLang="en-US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University</a:t>
              </a:r>
            </a:p>
            <a:p>
              <a:pPr lvl="0">
                <a:lnSpc>
                  <a:spcPct val="114000"/>
                </a:lnSpc>
              </a:pP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“Optical, molecular, and computational approaches for next-generation holographic optogenetics”</a:t>
              </a:r>
            </a:p>
            <a:p>
              <a:pPr lvl="0">
                <a:lnSpc>
                  <a:spcPct val="114000"/>
                </a:lnSpc>
              </a:pPr>
              <a:endParaRPr lang="en-US" altLang="ko-KR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4000"/>
                </a:lnSpc>
              </a:pP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Description : His research focuses on developing and applying advanced neurotechnology for AI-driven discovery and control of neural computations. He recently discovered cell-type-specific and brain-wide line attractors integrating reward history.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6F5C9D0F-504C-5C98-B708-29B942EFFDE1}"/>
                </a:ext>
              </a:extLst>
            </p:cNvPr>
            <p:cNvSpPr/>
            <p:nvPr/>
          </p:nvSpPr>
          <p:spPr>
            <a:xfrm>
              <a:off x="1354128" y="7296912"/>
              <a:ext cx="5939571" cy="1010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en-US" altLang="ko-KR" sz="900" b="1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Jongmin</a:t>
              </a:r>
              <a:r>
                <a:rPr lang="en-US" altLang="ko-KR" sz="900" b="1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Yoon  </a:t>
              </a:r>
              <a:endParaRPr lang="en-US" altLang="ko-KR" sz="4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br>
                <a:rPr lang="en-US" altLang="ko-KR" sz="400" dirty="0"/>
              </a:b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Graduate Student, Dr. </a:t>
              </a:r>
              <a:r>
                <a:rPr lang="en-US" altLang="ko-KR" sz="800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Myunghwan</a:t>
              </a: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Choi’s Lab, Seoul National University</a:t>
              </a:r>
            </a:p>
            <a:p>
              <a:pPr lvl="0">
                <a:lnSpc>
                  <a:spcPct val="114000"/>
                </a:lnSpc>
              </a:pP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“Widefield patterned optogenetic stimulation”</a:t>
              </a:r>
            </a:p>
            <a:p>
              <a:pPr lvl="0">
                <a:lnSpc>
                  <a:spcPct val="114000"/>
                </a:lnSpc>
              </a:pPr>
              <a:endParaRPr lang="en-US" altLang="ko-KR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Description : His research focuses on revealing the properties of neural networks and populations, supported by his developments on novel methods for high-speed/data-efficient voltage imaging, neural network analysis, and genetic labeling.</a:t>
              </a:r>
              <a:endParaRPr lang="en-US" altLang="ko-KR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A person wearing glasses and a black shirt&#10;&#10;Description automatically generated">
              <a:extLst>
                <a:ext uri="{FF2B5EF4-FFF2-40B4-BE49-F238E27FC236}">
                  <a16:creationId xmlns:a16="http://schemas.microsoft.com/office/drawing/2014/main" id="{1F68887B-E0A2-9447-8B57-8789C539D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4809744"/>
              <a:ext cx="825285" cy="1097280"/>
            </a:xfrm>
            <a:prstGeom prst="rect">
              <a:avLst/>
            </a:prstGeom>
          </p:spPr>
        </p:pic>
        <p:pic>
          <p:nvPicPr>
            <p:cNvPr id="12" name="Picture 11" descr="A person standing in a forest&#10;&#10;Description automatically generated">
              <a:extLst>
                <a:ext uri="{FF2B5EF4-FFF2-40B4-BE49-F238E27FC236}">
                  <a16:creationId xmlns:a16="http://schemas.microsoft.com/office/drawing/2014/main" id="{601E9DC7-1558-E152-CE38-3FB897A51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8349"/>
            <a:stretch/>
          </p:blipFill>
          <p:spPr>
            <a:xfrm>
              <a:off x="228600" y="3566160"/>
              <a:ext cx="895942" cy="1097280"/>
            </a:xfrm>
            <a:prstGeom prst="rect">
              <a:avLst/>
            </a:prstGeom>
          </p:spPr>
        </p:pic>
        <p:sp>
          <p:nvSpPr>
            <p:cNvPr id="14" name="직사각형 7">
              <a:extLst>
                <a:ext uri="{FF2B5EF4-FFF2-40B4-BE49-F238E27FC236}">
                  <a16:creationId xmlns:a16="http://schemas.microsoft.com/office/drawing/2014/main" id="{888A75FC-F981-4B0D-A2D0-455FC6182F66}"/>
                </a:ext>
              </a:extLst>
            </p:cNvPr>
            <p:cNvSpPr/>
            <p:nvPr/>
          </p:nvSpPr>
          <p:spPr>
            <a:xfrm>
              <a:off x="1367771" y="8540496"/>
              <a:ext cx="5939571" cy="1150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en-US" altLang="ko-KR" sz="900" b="1" i="1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Runlong</a:t>
              </a:r>
              <a:r>
                <a:rPr lang="en-US" altLang="ko-KR" sz="900" b="1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Wu</a:t>
              </a:r>
              <a:br>
                <a:rPr lang="en-US" altLang="ko-KR" sz="400" dirty="0"/>
              </a:br>
              <a:endParaRPr lang="en-US" altLang="ko-KR" sz="400" dirty="0"/>
            </a:p>
            <a:p>
              <a:pPr lvl="0">
                <a:lnSpc>
                  <a:spcPct val="114000"/>
                </a:lnSpc>
              </a:pP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Professor and doctoral advisor at Beijing Information Science and Technology University.</a:t>
              </a:r>
            </a:p>
            <a:p>
              <a:pPr lvl="0">
                <a:lnSpc>
                  <a:spcPct val="114000"/>
                </a:lnSpc>
              </a:pP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“Miniature two-photon microscopy for freely moving animals”</a:t>
              </a:r>
            </a:p>
            <a:p>
              <a:pPr lvl="0">
                <a:lnSpc>
                  <a:spcPct val="114000"/>
                </a:lnSpc>
              </a:pPr>
              <a:endParaRPr lang="en-US" altLang="ko-KR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4000"/>
                </a:lnSpc>
              </a:pP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Description</a:t>
              </a:r>
              <a:r>
                <a:rPr lang="ko-KR" altLang="en-US" sz="800" dirty="0">
                  <a:solidFill>
                    <a:schemeClr val="bg1"/>
                  </a:solidFill>
                  <a:latin typeface="arial, sans-serif"/>
                </a:rPr>
                <a:t> </a:t>
              </a: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: Dr. Wu’s research focuses on the development of advanced in vivo imaging technologies. His team has developed a series of miniaturized two-photon microscopes and was among the first to achieve stable, high-resolution imaging of neurons and synapses in the brains </a:t>
              </a:r>
              <a:r>
                <a:rPr lang="en-US" altLang="ko-KR" sz="800">
                  <a:solidFill>
                    <a:schemeClr val="bg1"/>
                  </a:solidFill>
                  <a:latin typeface="arial, sans-serif"/>
                </a:rPr>
                <a:t>of freely behaving </a:t>
              </a: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mice.</a:t>
              </a:r>
              <a:endParaRPr lang="en-US" altLang="ko-KR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직사각형 10">
              <a:extLst>
                <a:ext uri="{FF2B5EF4-FFF2-40B4-BE49-F238E27FC236}">
                  <a16:creationId xmlns:a16="http://schemas.microsoft.com/office/drawing/2014/main" id="{8D47070B-096E-F3C3-FD9A-7A4AE53EB5BB}"/>
                </a:ext>
              </a:extLst>
            </p:cNvPr>
            <p:cNvSpPr/>
            <p:nvPr/>
          </p:nvSpPr>
          <p:spPr>
            <a:xfrm>
              <a:off x="1367770" y="9784080"/>
              <a:ext cx="5939571" cy="1010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en-US" altLang="ko-KR" sz="900" b="1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Hyung Jin Choi</a:t>
              </a:r>
              <a:endParaRPr lang="en-US" altLang="ko-KR" sz="400" b="1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br>
                <a:rPr lang="en-US" altLang="ko-KR" sz="400" dirty="0"/>
              </a:b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Professor, Department of Brain and Cognitive Sciences,</a:t>
              </a:r>
            </a:p>
            <a:p>
              <a:pPr lvl="0">
                <a:lnSpc>
                  <a:spcPct val="114000"/>
                </a:lnSpc>
              </a:pPr>
              <a:r>
                <a:rPr lang="en-US" altLang="ko-KR" sz="800" i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“Single-cell neural activity imaging in freely moving mice”</a:t>
              </a:r>
            </a:p>
            <a:p>
              <a:pPr lvl="0">
                <a:lnSpc>
                  <a:spcPct val="114000"/>
                </a:lnSpc>
              </a:pPr>
              <a:endParaRPr lang="en-US" altLang="ko-KR" sz="800" i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>
                <a:lnSpc>
                  <a:spcPct val="114000"/>
                </a:lnSpc>
              </a:pP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Description</a:t>
              </a:r>
              <a:r>
                <a:rPr lang="ko-KR" altLang="en-US" sz="800" dirty="0">
                  <a:solidFill>
                    <a:schemeClr val="bg1"/>
                  </a:solidFill>
                  <a:latin typeface="arial, sans-serif"/>
                </a:rPr>
                <a:t> </a:t>
              </a:r>
              <a:r>
                <a:rPr lang="en-US" altLang="ko-KR" sz="800" dirty="0">
                  <a:solidFill>
                    <a:schemeClr val="bg1"/>
                  </a:solidFill>
                  <a:latin typeface="arial, sans-serif"/>
                </a:rPr>
                <a:t>: His research focuses on the neuronal control of eating behavior, energy need, motivation, pleasure, and utility. Using miniature endoscopes, he recently discovered hypothalamic circuits that encode appetite and GLP-1-induced satiation.</a:t>
              </a:r>
              <a:endParaRPr lang="en-US" altLang="ko-KR" sz="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EDC67C47-1431-1ECA-F2FB-F8AA26EFA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876" r="9234"/>
            <a:stretch/>
          </p:blipFill>
          <p:spPr>
            <a:xfrm>
              <a:off x="228600" y="6053328"/>
              <a:ext cx="897382" cy="1097280"/>
            </a:xfrm>
            <a:prstGeom prst="rect">
              <a:avLst/>
            </a:prstGeom>
          </p:spPr>
        </p:pic>
        <p:pic>
          <p:nvPicPr>
            <p:cNvPr id="27" name="Picture 26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57D82E61-2AE3-9F2D-57C2-F939FBBC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8600" y="7296912"/>
              <a:ext cx="853440" cy="10972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D432988-D05C-82D1-F538-BA1BEFE5F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600" y="9784080"/>
              <a:ext cx="735726" cy="109728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B589C1C-BADB-7018-6DED-F65023A6019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47" r="3939"/>
          <a:stretch/>
        </p:blipFill>
        <p:spPr>
          <a:xfrm>
            <a:off x="228600" y="2011680"/>
            <a:ext cx="897383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041C0-398B-6767-1771-1B73D31AB6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87" r="4691"/>
          <a:stretch/>
        </p:blipFill>
        <p:spPr>
          <a:xfrm>
            <a:off x="225011" y="8449056"/>
            <a:ext cx="8021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509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맑은 고딕</vt:lpstr>
      <vt:lpstr>Aptos</vt:lpstr>
      <vt:lpstr>Aptos Display</vt:lpstr>
      <vt:lpstr>Arial</vt:lpstr>
      <vt:lpstr>arial, sans-serif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MIN-HEE YI</dc:creator>
  <cp:lastModifiedBy>신혜영</cp:lastModifiedBy>
  <cp:revision>62</cp:revision>
  <dcterms:created xsi:type="dcterms:W3CDTF">2025-03-13T08:36:19Z</dcterms:created>
  <dcterms:modified xsi:type="dcterms:W3CDTF">2025-07-23T07:03:53Z</dcterms:modified>
</cp:coreProperties>
</file>